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68D863-6F62-4FC2-B2EC-D567F667B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0CA967-95D0-480C-8FA8-A0A71D041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AEEDFE-4568-4FD9-8866-4884AA1A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EC7116-8CEC-4C52-9770-E0EDDA2A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E4DF60-F5A1-4731-BC2D-D9D2BE45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80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304B3-5DF3-4536-8B9A-F50BEAF2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3804A91-4C27-4D3C-8584-0088AD27C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E3F86A-9FE0-4141-9B99-88B1FEF0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85D611-9FCC-4978-B6CF-044F51D8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33156A-3CF8-4299-BD05-20227D08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8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B391374-BB34-4B4D-B8F3-0BE131428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799796-AEA9-49A0-ADA0-CF357BD15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46EBEC-FE00-420F-9251-778A44D9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B9A5FE-1D66-4786-8B52-B77C938F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6C8613-139A-4C6B-8687-9624EC4E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21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3D3026-41A5-49B2-B279-5E2B1164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E8A153-CE12-440C-BE8F-BA7408F42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BD24E4-D0F7-45C7-A172-127BF992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D8901F-F67F-418C-AEF3-944055E5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8EB329-7B0B-4307-B1FF-30598DAE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84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819F1B-0FF2-41DA-92E6-1AF4700DC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255E94-0BB2-4CD4-AB5C-BDEAD9A6C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3CA52A-FA2C-42A3-882E-195CCB9A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F7427C-56EB-4B8A-AB2C-3511BC40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BC37AA-3C09-4EDC-A281-06C7DB03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04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19013-3929-403B-83E0-74BEE6AC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0B7698-5AB6-475E-8510-F7037A6BB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C2F2B5-4210-4207-97F1-2893EA276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9E01A3-B2B6-42AC-81C1-CAFD03E4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4FD91B-04A3-47C7-A9FC-E0583FD1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2E18D8-6AB8-4771-9584-73A2E37F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18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EA9FC0-4A9D-4646-B4E0-0ED3AFF2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6EB476-31EC-4669-9FBB-F839BA740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A4558F-525F-44D2-95A0-DBFCECC7C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8C3A04-24C9-4388-860B-702318A39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C9CFE3-6461-4565-ADEC-7C0269D74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8C4B629-F03D-4F7B-BDA6-78A969A5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4DF608-E985-43C5-B7F7-3836E3B0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8191E73-15D8-438F-B986-69FEFDE77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07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7E492-E974-4D69-9E02-2655121F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D5C4FDB-B51E-441A-BC7C-35CAA060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FAA19C-20E3-4131-8433-3596AEEF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62789E2-CBC1-4351-8DC2-C4B4EA48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53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61CBAD6-C06B-43B2-B0DF-22749AD9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C494171-693B-4556-97C9-B1AA6CEA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7DF78D-E5F1-4FAA-A131-E3126042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56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33CA3F-AEF3-4E2A-ACC0-A1A8003A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31046C-AB83-4FA0-8127-C76AF1DCD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56D4B5-F6E0-483E-8256-A42642458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E7BEDA-2A0D-4921-969B-BD071A1D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0CBD62-8357-4B37-AC76-22F0AB50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34914C-B557-4070-A6C9-AE07FBE5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88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F49172-D39F-4D5E-8DF9-6E619746F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ABA9747-C097-432C-82F6-E4C9E8709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B677F3-B2A2-46D3-8ED0-DA633833C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FA7BC0-717B-4803-B9D1-89AB4FD0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8EC412-7799-4DBB-BF4A-EEFCBF01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E4F816-1D7E-472A-8175-9EC6CB73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4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FB1D00D-7289-4869-9148-B7BE70651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47B592-D9E9-48CC-92AD-54E493F3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DCDA78-03E8-4B13-A322-87A0D2606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D974-327F-40D8-B5F4-D3DFAB05D4B5}" type="datetimeFigureOut">
              <a:rPr lang="it-IT" smtClean="0"/>
              <a:t>10/07/2018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A21BC9-453D-4216-94AA-C279106F7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590263-564E-4E61-96EE-570694356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8C3F-21B9-4459-946A-07E911EB34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27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2.png@01D282F6.7EA7884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anpal.gov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2.png@01D282F6.7EA7884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anpal.gov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2.png@01D282F6.7EA7884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anpal.gov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UE.jpg">
            <a:extLst>
              <a:ext uri="{FF2B5EF4-FFF2-40B4-BE49-F238E27FC236}">
                <a16:creationId xmlns:a16="http://schemas.microsoft.com/office/drawing/2014/main" id="{D334E20F-BCCC-4AC6-BAE2-3DE4E10497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0325" y="508400"/>
            <a:ext cx="2611389" cy="636270"/>
          </a:xfrm>
          <a:prstGeom prst="rect">
            <a:avLst/>
          </a:prstGeom>
        </p:spPr>
      </p:pic>
      <p:pic>
        <p:nvPicPr>
          <p:cNvPr id="10" name="Immagine 9" descr="GG.jpg">
            <a:extLst>
              <a:ext uri="{FF2B5EF4-FFF2-40B4-BE49-F238E27FC236}">
                <a16:creationId xmlns:a16="http://schemas.microsoft.com/office/drawing/2014/main" id="{9F63F0EA-9FDB-4BBF-A5CB-A5D3ECC7146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74636" y="359965"/>
            <a:ext cx="1124163" cy="1100829"/>
          </a:xfrm>
          <a:prstGeom prst="rect">
            <a:avLst/>
          </a:prstGeom>
        </p:spPr>
      </p:pic>
      <p:pic>
        <p:nvPicPr>
          <p:cNvPr id="11" name="logo" descr="Agenzia Nazionale Politiche Attive Lavoro">
            <a:hlinkClick r:id="rId4"/>
            <a:extLst>
              <a:ext uri="{FF2B5EF4-FFF2-40B4-BE49-F238E27FC236}">
                <a16:creationId xmlns:a16="http://schemas.microsoft.com/office/drawing/2014/main" id="{7E35B35C-0D24-4CD4-BD9A-5D9CB96AAFF2}"/>
              </a:ext>
            </a:extLst>
          </p:cNvPr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805810" y="508400"/>
            <a:ext cx="1361287" cy="61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E174809A-5A07-4049-B02A-FDF8F74116A9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69677" y="409340"/>
            <a:ext cx="1991637" cy="73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E1ED86-8297-4AC7-80C8-1CD9B75353F5}"/>
              </a:ext>
            </a:extLst>
          </p:cNvPr>
          <p:cNvSpPr txBox="1"/>
          <p:nvPr/>
        </p:nvSpPr>
        <p:spPr>
          <a:xfrm>
            <a:off x="551718" y="1417513"/>
            <a:ext cx="1446470" cy="375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Allegato 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7BAA1B5-FDCD-49D1-9CDA-DFCE84E76F14}"/>
              </a:ext>
            </a:extLst>
          </p:cNvPr>
          <p:cNvSpPr txBox="1"/>
          <p:nvPr/>
        </p:nvSpPr>
        <p:spPr>
          <a:xfrm>
            <a:off x="3788223" y="1723347"/>
            <a:ext cx="4615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ELEMENTI ESSENZIALI DEL PROGETTO</a:t>
            </a:r>
            <a:endParaRPr lang="it-IT" dirty="0"/>
          </a:p>
          <a:p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38A56E9-9CD7-4DDA-846E-1C415C63C3C0}"/>
              </a:ext>
            </a:extLst>
          </p:cNvPr>
          <p:cNvSpPr/>
          <p:nvPr/>
        </p:nvSpPr>
        <p:spPr>
          <a:xfrm>
            <a:off x="3929299" y="2151790"/>
            <a:ext cx="313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600" dirty="0">
                <a:ea typeface="Times New Roman" panose="02020603050405020304" pitchFamily="18" charset="0"/>
              </a:rPr>
              <a:t>TITOLO DEL PROGETTO:</a:t>
            </a:r>
            <a:r>
              <a:rPr lang="it-IT" sz="1600" b="1" dirty="0">
                <a:ea typeface="Times New Roman" panose="02020603050405020304" pitchFamily="18" charset="0"/>
              </a:rPr>
              <a:t> RICICLETTE</a:t>
            </a:r>
            <a:endParaRPr lang="it-IT" sz="1600" dirty="0">
              <a:ea typeface="Times New Roman" panose="02020603050405020304" pitchFamily="18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92129D6F-6A6B-494D-81DA-BA3745C360C3}"/>
              </a:ext>
            </a:extLst>
          </p:cNvPr>
          <p:cNvSpPr/>
          <p:nvPr/>
        </p:nvSpPr>
        <p:spPr>
          <a:xfrm>
            <a:off x="483109" y="2509264"/>
            <a:ext cx="109782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SETTORE: </a:t>
            </a:r>
            <a:r>
              <a:rPr lang="it-IT" sz="1600" dirty="0">
                <a:ea typeface="Times New Roman" panose="02020603050405020304" pitchFamily="18" charset="0"/>
              </a:rPr>
              <a:t>E12 ATTIVITA SORTIVA O DI CARATTERE LUDICO O PER DISABILI FINALIZZATA A PROCESSI DI INCLUSIONE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F7A78EA-A6E9-43DA-AC6E-B19A3B9FCED5}"/>
              </a:ext>
            </a:extLst>
          </p:cNvPr>
          <p:cNvSpPr/>
          <p:nvPr/>
        </p:nvSpPr>
        <p:spPr>
          <a:xfrm>
            <a:off x="483109" y="2879742"/>
            <a:ext cx="11225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OBIETTIVI DEL PROGETTO: </a:t>
            </a:r>
            <a:r>
              <a:rPr lang="it-IT" sz="1600" cap="all" dirty="0">
                <a:solidFill>
                  <a:srgbClr val="000000"/>
                </a:solidFill>
                <a:ea typeface="Calibri" panose="020F0502020204030204" pitchFamily="34" charset="0"/>
              </a:rPr>
              <a:t>diffusione della cultura dell’inclusione e dell’integrazione attraverso laboratori di riciclo e recupero di biciclette</a:t>
            </a:r>
            <a:endParaRPr lang="it-IT" sz="1600" cap="all" dirty="0">
              <a:ea typeface="Times New Roman" panose="02020603050405020304" pitchFamily="18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92BFA2F-4CEA-46A8-B193-F4A4288ACE14}"/>
              </a:ext>
            </a:extLst>
          </p:cNvPr>
          <p:cNvSpPr/>
          <p:nvPr/>
        </p:nvSpPr>
        <p:spPr>
          <a:xfrm>
            <a:off x="483109" y="3496441"/>
            <a:ext cx="112257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ATTIVITÁ D'IMPIEGO DEI VOLONTARI:  </a:t>
            </a:r>
            <a:r>
              <a:rPr lang="it-IT" sz="1600" cap="all" dirty="0">
                <a:solidFill>
                  <a:srgbClr val="000000"/>
                </a:solidFill>
                <a:ea typeface="Calibri" panose="020F0502020204030204" pitchFamily="34" charset="0"/>
              </a:rPr>
              <a:t>Il progetto prevede, nell'ambito delle attività del Centro Sant’Eusanio, la realizzazione di un laboratorio di riparazione delle biciclette. Verranno svolte le seguenti attività:</a:t>
            </a:r>
            <a:endParaRPr lang="it-IT" sz="1600" cap="all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Manutenzione ordinaria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Riparazioni e Restauri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Noleggio biciclette 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Vendita Biciclette Usate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Ritiro a domicilio biciclette in disuso o in riparazione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Noleggio Bici anche per gruppi, bambini e disabili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Programmazione corsi ed eventi culturali (mostre, allestimenti, laboratori didattici)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collaborazione con lo sportello informativo "Sportello Autismo"</a:t>
            </a:r>
            <a:endParaRPr lang="it-IT" sz="16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−	Collaborazione con il territorio</a:t>
            </a:r>
            <a:endParaRPr lang="it-IT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2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27E0C913-29A7-4742-9363-7E508D3EF841}"/>
              </a:ext>
            </a:extLst>
          </p:cNvPr>
          <p:cNvSpPr/>
          <p:nvPr/>
        </p:nvSpPr>
        <p:spPr>
          <a:xfrm>
            <a:off x="584207" y="1971524"/>
            <a:ext cx="115072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CRITERI DI SELEZIONE:</a:t>
            </a: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  Criteri UNSC definiti dal Dipartimento con Determinazione numero 173 dell’11/06/2009</a:t>
            </a:r>
            <a:endParaRPr lang="it-IT" sz="1600" dirty="0">
              <a:ea typeface="Times New Roman" panose="02020603050405020304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A559D09-63ED-4899-9C1A-AA327D77EA2D}"/>
              </a:ext>
            </a:extLst>
          </p:cNvPr>
          <p:cNvSpPr/>
          <p:nvPr/>
        </p:nvSpPr>
        <p:spPr>
          <a:xfrm>
            <a:off x="584207" y="2479355"/>
            <a:ext cx="111040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CONDIZIONI DI SERVIZIO ED ASPETTI ORGANIZZATIVI:</a:t>
            </a:r>
            <a:endParaRPr lang="it-IT" sz="16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1400 ore/5 giorni - Pianificazione mensile dei permessi in modo da consentire agli Enti di articolare il servizio prevenendo le conflittualità da richiesta dell'ultimo minuto. Apertura nei giorni di sabato. </a:t>
            </a:r>
            <a:endParaRPr lang="it-IT" sz="16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TURNAZIONE MATTINA/POMERIGGIO in modo da assicurare le attività negli orari di apertura del Centro - possibili attività domenicali, collaborazione a manifestazioni ed eventi degli Enti partner della rete del reatino (Comune di Rieti, Provincia, Riserve Naturali).</a:t>
            </a:r>
            <a:endParaRPr lang="it-IT" sz="16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Rispettare gli orari previsti di apertura e chiusura, comprese le variazioni dovute all’organizzazione di particolari iniziative, che implichino le aperture straordinarie che verranno comunicate con congruo anticipo. Le ore verranno recuperate nelle giornate successive.</a:t>
            </a:r>
            <a:endParaRPr lang="it-IT" sz="16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Sarà comunque garantito almeno un giorno di riposo a settimana.</a:t>
            </a:r>
            <a:endParaRPr lang="it-IT" sz="16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Partecipazione alle manifestazioni ed iniziative di promozione del servizio civile organizzate dall’Ente e dalla rete territoriale</a:t>
            </a:r>
            <a:endParaRPr lang="it-IT" sz="1600" dirty="0">
              <a:ea typeface="Times New Roman" panose="02020603050405020304" pitchFamily="18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62C626F-9942-40E2-B9E2-2DE3839D7908}"/>
              </a:ext>
            </a:extLst>
          </p:cNvPr>
          <p:cNvSpPr/>
          <p:nvPr/>
        </p:nvSpPr>
        <p:spPr>
          <a:xfrm>
            <a:off x="584209" y="5449399"/>
            <a:ext cx="115072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SEDI DI SVOLGIMENTO e POSTI DISPONIBILI: </a:t>
            </a: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Centro Sant’Eusanio, Reti, numero 4 posti</a:t>
            </a:r>
            <a:endParaRPr lang="it-IT" sz="1600" dirty="0">
              <a:ea typeface="Times New Roman" panose="02020603050405020304" pitchFamily="18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A67C175-ECD0-48BD-9958-A49F923E2584}"/>
              </a:ext>
            </a:extLst>
          </p:cNvPr>
          <p:cNvSpPr/>
          <p:nvPr/>
        </p:nvSpPr>
        <p:spPr>
          <a:xfrm>
            <a:off x="584205" y="5821148"/>
            <a:ext cx="111040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0000"/>
                </a:solidFill>
                <a:ea typeface="Calibri" panose="020F0502020204030204" pitchFamily="34" charset="0"/>
              </a:rPr>
              <a:t>CARATTERISTICHE CONOSCENZE ACQUISIBILI: </a:t>
            </a:r>
            <a:r>
              <a:rPr lang="it-IT" sz="1600" dirty="0">
                <a:solidFill>
                  <a:srgbClr val="000000"/>
                </a:solidFill>
                <a:ea typeface="Calibri" panose="020F0502020204030204" pitchFamily="34" charset="0"/>
              </a:rPr>
              <a:t>attestazione di competenze da parte del Centro Sant’Eusanio, non è previsto il riconoscimento come tirocinio</a:t>
            </a:r>
            <a:endParaRPr lang="it-IT" sz="1600" dirty="0">
              <a:ea typeface="Times New Roman" panose="02020603050405020304" pitchFamily="18" charset="0"/>
            </a:endParaRPr>
          </a:p>
        </p:txBody>
      </p:sp>
      <p:pic>
        <p:nvPicPr>
          <p:cNvPr id="8" name="Immagine 7" descr="UE.jpg">
            <a:extLst>
              <a:ext uri="{FF2B5EF4-FFF2-40B4-BE49-F238E27FC236}">
                <a16:creationId xmlns:a16="http://schemas.microsoft.com/office/drawing/2014/main" id="{FB88BA12-EAC9-4883-A854-7ECA2294EED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0325" y="508400"/>
            <a:ext cx="2611389" cy="636270"/>
          </a:xfrm>
          <a:prstGeom prst="rect">
            <a:avLst/>
          </a:prstGeom>
        </p:spPr>
      </p:pic>
      <p:pic>
        <p:nvPicPr>
          <p:cNvPr id="9" name="Immagine 8" descr="GG.jpg">
            <a:extLst>
              <a:ext uri="{FF2B5EF4-FFF2-40B4-BE49-F238E27FC236}">
                <a16:creationId xmlns:a16="http://schemas.microsoft.com/office/drawing/2014/main" id="{448A7F2A-D0BB-41E7-BDD3-3601D5F495A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74636" y="359965"/>
            <a:ext cx="1124163" cy="1100829"/>
          </a:xfrm>
          <a:prstGeom prst="rect">
            <a:avLst/>
          </a:prstGeom>
        </p:spPr>
      </p:pic>
      <p:pic>
        <p:nvPicPr>
          <p:cNvPr id="10" name="logo" descr="Agenzia Nazionale Politiche Attive Lavoro">
            <a:hlinkClick r:id="rId4"/>
            <a:extLst>
              <a:ext uri="{FF2B5EF4-FFF2-40B4-BE49-F238E27FC236}">
                <a16:creationId xmlns:a16="http://schemas.microsoft.com/office/drawing/2014/main" id="{75827699-F341-45C6-9F2A-EAB7E26771F3}"/>
              </a:ext>
            </a:extLst>
          </p:cNvPr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805810" y="508400"/>
            <a:ext cx="1361287" cy="61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48BB215B-8B7E-4A1F-84F5-AB80B68311F9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69677" y="409340"/>
            <a:ext cx="1991637" cy="73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71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UE.jpg">
            <a:extLst>
              <a:ext uri="{FF2B5EF4-FFF2-40B4-BE49-F238E27FC236}">
                <a16:creationId xmlns:a16="http://schemas.microsoft.com/office/drawing/2014/main" id="{C4629101-FA8A-4B0D-9926-A00AB58536F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120625" y="433086"/>
            <a:ext cx="2611389" cy="636270"/>
          </a:xfrm>
          <a:prstGeom prst="rect">
            <a:avLst/>
          </a:prstGeom>
        </p:spPr>
      </p:pic>
      <p:pic>
        <p:nvPicPr>
          <p:cNvPr id="5" name="Immagine 4" descr="GG.jpg">
            <a:extLst>
              <a:ext uri="{FF2B5EF4-FFF2-40B4-BE49-F238E27FC236}">
                <a16:creationId xmlns:a16="http://schemas.microsoft.com/office/drawing/2014/main" id="{4C4CEC75-0BC4-44C1-BB1B-4645F1DC1AB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69551" y="283504"/>
            <a:ext cx="1035183" cy="935433"/>
          </a:xfrm>
          <a:prstGeom prst="rect">
            <a:avLst/>
          </a:prstGeom>
        </p:spPr>
      </p:pic>
      <p:pic>
        <p:nvPicPr>
          <p:cNvPr id="6" name="logo" descr="Agenzia Nazionale Politiche Attive Lavoro">
            <a:hlinkClick r:id="rId4"/>
            <a:extLst>
              <a:ext uri="{FF2B5EF4-FFF2-40B4-BE49-F238E27FC236}">
                <a16:creationId xmlns:a16="http://schemas.microsoft.com/office/drawing/2014/main" id="{609BAA6D-C921-4271-A64B-B0626C8B07F3}"/>
              </a:ext>
            </a:extLst>
          </p:cNvPr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8242271" y="386522"/>
            <a:ext cx="1361287" cy="61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DA6347D-5DFB-4BAA-9AF2-B2AE0955A680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96605" y="266660"/>
            <a:ext cx="1991637" cy="73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C06F24AB-4B36-462C-8231-BA13BDC4B2EE}"/>
              </a:ext>
            </a:extLst>
          </p:cNvPr>
          <p:cNvSpPr/>
          <p:nvPr/>
        </p:nvSpPr>
        <p:spPr>
          <a:xfrm>
            <a:off x="241376" y="730802"/>
            <a:ext cx="36862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sz="1600" b="1" dirty="0">
                <a:ea typeface="Times New Roman" panose="02020603050405020304" pitchFamily="18" charset="0"/>
              </a:rPr>
              <a:t>FORMAZIONE SPECIFICA DEI VOLONTARI:</a:t>
            </a:r>
            <a:endParaRPr lang="it-IT" sz="1600" dirty="0">
              <a:ea typeface="Times New Roman" panose="02020603050405020304" pitchFamily="18" charset="0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B2EE31D9-41A4-4E19-ACC1-EF4590F8E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955161"/>
              </p:ext>
            </p:extLst>
          </p:nvPr>
        </p:nvGraphicFramePr>
        <p:xfrm>
          <a:off x="241376" y="1342651"/>
          <a:ext cx="11548996" cy="507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285">
                  <a:extLst>
                    <a:ext uri="{9D8B030D-6E8A-4147-A177-3AD203B41FA5}">
                      <a16:colId xmlns:a16="http://schemas.microsoft.com/office/drawing/2014/main" val="664964252"/>
                    </a:ext>
                  </a:extLst>
                </a:gridCol>
                <a:gridCol w="2956409">
                  <a:extLst>
                    <a:ext uri="{9D8B030D-6E8A-4147-A177-3AD203B41FA5}">
                      <a16:colId xmlns:a16="http://schemas.microsoft.com/office/drawing/2014/main" val="2265061861"/>
                    </a:ext>
                  </a:extLst>
                </a:gridCol>
                <a:gridCol w="6744547">
                  <a:extLst>
                    <a:ext uri="{9D8B030D-6E8A-4147-A177-3AD203B41FA5}">
                      <a16:colId xmlns:a16="http://schemas.microsoft.com/office/drawing/2014/main" val="3086960526"/>
                    </a:ext>
                  </a:extLst>
                </a:gridCol>
                <a:gridCol w="480755">
                  <a:extLst>
                    <a:ext uri="{9D8B030D-6E8A-4147-A177-3AD203B41FA5}">
                      <a16:colId xmlns:a16="http://schemas.microsoft.com/office/drawing/2014/main" val="1393503588"/>
                    </a:ext>
                  </a:extLst>
                </a:gridCol>
              </a:tblGrid>
              <a:tr h="364907">
                <a:tc>
                  <a:txBody>
                    <a:bodyPr/>
                    <a:lstStyle/>
                    <a:p>
                      <a:r>
                        <a:rPr lang="it-IT" sz="1100" dirty="0"/>
                        <a:t>Modulo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Argomento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Contenuti formativi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533262"/>
                  </a:ext>
                </a:extLst>
              </a:tr>
              <a:tr h="1409641">
                <a:tc>
                  <a:txBody>
                    <a:bodyPr/>
                    <a:lstStyle/>
                    <a:p>
                      <a:r>
                        <a:rPr lang="it-IT" sz="1100" dirty="0"/>
                        <a:t>Modulo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Formazione e informazione sui rischi connessi all’impiego dei volontari in progetti di Servizio Civile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Aspetti generali del </a:t>
                      </a:r>
                      <a:r>
                        <a:rPr lang="it-IT" sz="1100" dirty="0" err="1"/>
                        <a:t>DLgs</a:t>
                      </a:r>
                      <a:r>
                        <a:rPr lang="it-IT" sz="1100" dirty="0"/>
                        <a:t> 81/2008: i principi che ne informano l’impianto</a:t>
                      </a:r>
                    </a:p>
                    <a:p>
                      <a:r>
                        <a:rPr lang="it-IT" sz="1100" dirty="0"/>
                        <a:t>I soggetti della prevenzione e i relativi obblighi</a:t>
                      </a:r>
                    </a:p>
                    <a:p>
                      <a:r>
                        <a:rPr lang="it-IT" sz="1100" dirty="0"/>
                        <a:t>I rischi: concetto di rischio e concetto di pericolo</a:t>
                      </a:r>
                    </a:p>
                    <a:p>
                      <a:r>
                        <a:rPr lang="it-IT" sz="1100" dirty="0"/>
                        <a:t>La valutazione del rischio</a:t>
                      </a:r>
                    </a:p>
                    <a:p>
                      <a:r>
                        <a:rPr lang="it-IT" sz="1100" dirty="0"/>
                        <a:t>L’individuazione delle misure tecniche</a:t>
                      </a:r>
                    </a:p>
                    <a:p>
                      <a:r>
                        <a:rPr lang="it-IT" sz="1100" dirty="0"/>
                        <a:t>I rischi specifici cui è esposto in relazione all’attività svolta, le normative di sicurezza e le disposizioni in materia</a:t>
                      </a:r>
                    </a:p>
                    <a:p>
                      <a:r>
                        <a:rPr lang="it-IT" sz="1100" dirty="0"/>
                        <a:t>Le figure previste dalla normativa</a:t>
                      </a:r>
                    </a:p>
                    <a:p>
                      <a:r>
                        <a:rPr lang="it-IT" sz="1100" dirty="0"/>
                        <a:t>L’utilizzo dei Dispositivi di Protezione Individuale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4493059"/>
                  </a:ext>
                </a:extLst>
              </a:tr>
              <a:tr h="749809">
                <a:tc>
                  <a:txBody>
                    <a:bodyPr/>
                    <a:lstStyle/>
                    <a:p>
                      <a:r>
                        <a:rPr lang="it-IT" sz="1100" dirty="0"/>
                        <a:t>Modulo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Divulgazione e interpretazione ambientale, educazione e formazione civica, Diritto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Basi del Diritto:</a:t>
                      </a:r>
                    </a:p>
                    <a:p>
                      <a:r>
                        <a:rPr lang="it-IT" sz="1100" dirty="0"/>
                        <a:t>Educazione Civica</a:t>
                      </a:r>
                    </a:p>
                    <a:p>
                      <a:r>
                        <a:rPr lang="it-IT" sz="1100" dirty="0"/>
                        <a:t>L’organizzazione delle Istituzioni</a:t>
                      </a:r>
                    </a:p>
                    <a:p>
                      <a:r>
                        <a:rPr lang="it-IT" sz="1100" dirty="0"/>
                        <a:t>Leggi per la disabilità e per l’integrazione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1424796"/>
                  </a:ext>
                </a:extLst>
              </a:tr>
              <a:tr h="749809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Promozione territoriale e animazione, accessibilità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Promozione e sensibilizzazione ambientale</a:t>
                      </a:r>
                    </a:p>
                    <a:p>
                      <a:r>
                        <a:rPr lang="it-IT" sz="1100" dirty="0"/>
                        <a:t>Elementi di programmazione organizzativa (obiettivi, risorse, attività)</a:t>
                      </a:r>
                    </a:p>
                    <a:p>
                      <a:r>
                        <a:rPr lang="it-IT" sz="1100" dirty="0"/>
                        <a:t>L’accessibilità</a:t>
                      </a:r>
                    </a:p>
                    <a:p>
                      <a:r>
                        <a:rPr lang="it-IT" sz="1100" dirty="0"/>
                        <a:t>Un approccio alla gestione delle differenze: disabilità e multiculturalità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163213"/>
                  </a:ext>
                </a:extLst>
              </a:tr>
              <a:tr h="584851">
                <a:tc>
                  <a:txBody>
                    <a:bodyPr/>
                    <a:lstStyle/>
                    <a:p>
                      <a:r>
                        <a:rPr lang="it-IT" sz="1100" dirty="0"/>
                        <a:t>Modulo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Modulo specialistico inerente la disabilità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I principi base della integrazione</a:t>
                      </a:r>
                    </a:p>
                    <a:p>
                      <a:r>
                        <a:rPr lang="it-IT" sz="1100" dirty="0"/>
                        <a:t>Come rapportarsi con le istituzioni in materia di disabilità</a:t>
                      </a:r>
                    </a:p>
                    <a:p>
                      <a:r>
                        <a:rPr lang="it-IT" sz="1100" dirty="0"/>
                        <a:t>Gli sportelli informativi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7556044"/>
                  </a:ext>
                </a:extLst>
              </a:tr>
              <a:tr h="419893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Come rapportarsi con le persone disabili</a:t>
                      </a:r>
                    </a:p>
                    <a:p>
                      <a:r>
                        <a:rPr lang="it-IT" sz="1100" dirty="0"/>
                        <a:t>Metodi comunicativi: LIS, CAA, WOCE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5458334"/>
                  </a:ext>
                </a:extLst>
              </a:tr>
              <a:tr h="364907">
                <a:tc>
                  <a:txBody>
                    <a:bodyPr/>
                    <a:lstStyle/>
                    <a:p>
                      <a:r>
                        <a:rPr lang="it-IT" sz="1100" dirty="0"/>
                        <a:t>Modulo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/>
                        <a:t>Orientamento lavorativo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646666"/>
                  </a:ext>
                </a:extLst>
              </a:tr>
              <a:tr h="364907"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/>
                        <a:t>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5741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3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483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9</cp:revision>
  <dcterms:created xsi:type="dcterms:W3CDTF">2018-07-10T14:32:44Z</dcterms:created>
  <dcterms:modified xsi:type="dcterms:W3CDTF">2018-07-10T15:25:52Z</dcterms:modified>
</cp:coreProperties>
</file>